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94" r:id="rId3"/>
    <p:sldId id="259" r:id="rId4"/>
    <p:sldId id="296" r:id="rId5"/>
    <p:sldId id="314" r:id="rId6"/>
    <p:sldId id="260" r:id="rId7"/>
    <p:sldId id="261" r:id="rId8"/>
    <p:sldId id="295" r:id="rId9"/>
    <p:sldId id="302" r:id="rId10"/>
    <p:sldId id="263" r:id="rId11"/>
    <p:sldId id="264" r:id="rId1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hJ7b+LFHOz0URRnOVTyCvv0yXh6w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IGTI" initials="" lastIdx="6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DDD00"/>
    <a:srgbClr val="6378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8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43" Type="http://customschemas.google.com/relationships/presentationmetadata" Target="metadata"/><Relationship Id="rId4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4:09.310" idx="2">
    <p:pos x="4247" y="1147"/>
    <p:text>Qual ou quais são as principais dores identificadas?
O quão grande é esse problema? 
O que evidencia e reforça as dores? (depoimentos, fotos, dados secundários, etc.)</p:text>
    <p:extLst mod="1"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EDasnbo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9-12-10T21:54:51.659" idx="3">
    <p:pos x="3293" y="1105"/>
    <p:text>O que eu proponho para resolver as dores?
Como funciona minha solução?
Qual o estágio atual de minha solução?
O que as pessoas falam sobre a solução proposta?</p:text>
    <p:extLst>
      <p:ext uri="{C676402C-5697-4E1C-873F-D02D1690AC5C}">
        <p15:threadingInfo xmlns:p15="http://schemas.microsoft.com/office/powerpoint/2012/main" timeZoneBias="0"/>
      </p:ext>
      <p:ext uri="http://customooxmlschemas.google.com/">
  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commentPostId="AAAAEDasnbg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7" name="Google Shape;9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0871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1" name="Google Shape;14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629856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Exemplo prático de um problema real de um CDD, citar</a:t>
            </a:r>
          </a:p>
        </p:txBody>
      </p:sp>
    </p:spTree>
    <p:extLst>
      <p:ext uri="{BB962C8B-B14F-4D97-AF65-F5344CB8AC3E}">
        <p14:creationId xmlns:p14="http://schemas.microsoft.com/office/powerpoint/2010/main" val="3932911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Citar que é a antiga Tensor Flow</a:t>
            </a:r>
            <a:br>
              <a:rPr lang="pt-BR" dirty="0"/>
            </a:br>
            <a:r>
              <a:rPr lang="pt-BR" dirty="0"/>
              <a:t>Todas em um</a:t>
            </a:r>
            <a:endParaRPr dirty="0"/>
          </a:p>
        </p:txBody>
      </p:sp>
      <p:sp>
        <p:nvSpPr>
          <p:cNvPr id="150" name="Google Shape;15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dirty="0"/>
              <a:t>Citar que existem várias configurações e parâmetros mas o cerne é de simples utilização.</a:t>
            </a:r>
            <a:endParaRPr dirty="0"/>
          </a:p>
        </p:txBody>
      </p:sp>
      <p:sp>
        <p:nvSpPr>
          <p:cNvPr id="160" name="Google Shape;1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6006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" name="Google Shape;18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com Background">
  <p:cSld name="Slide com Background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6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6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6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0" name="Google Shape;60;p6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6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2" name="Google Shape;72;p6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6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6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0" name="Google Shape;80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6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7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7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alizado">
  <p:cSld name="Personalizado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>
            <a:spLocks noGrp="1"/>
          </p:cNvSpPr>
          <p:nvPr>
            <p:ph type="pic" idx="2"/>
          </p:nvPr>
        </p:nvSpPr>
        <p:spPr>
          <a:xfrm>
            <a:off x="6508886" y="573932"/>
            <a:ext cx="5075676" cy="57101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to com Legenda">
  <p:cSld name="Foto com Legenda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>
            <a:spLocks noGrp="1"/>
          </p:cNvSpPr>
          <p:nvPr>
            <p:ph type="pic" idx="2"/>
          </p:nvPr>
        </p:nvSpPr>
        <p:spPr>
          <a:xfrm>
            <a:off x="1960096" y="170329"/>
            <a:ext cx="3773715" cy="65173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9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3" name="Google Shape;33;p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6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6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6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comments" Target="../comments/commen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CB364"/>
            </a:gs>
            <a:gs pos="30069">
              <a:srgbClr val="0EAB8B"/>
            </a:gs>
            <a:gs pos="58386">
              <a:srgbClr val="0B93A9"/>
            </a:gs>
            <a:gs pos="74000">
              <a:srgbClr val="1386B2"/>
            </a:gs>
            <a:gs pos="83000">
              <a:srgbClr val="1A79B9"/>
            </a:gs>
            <a:gs pos="100000">
              <a:srgbClr val="27479B"/>
            </a:gs>
          </a:gsLst>
          <a:lin ang="0" scaled="0"/>
        </a:gra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9" t="51626" r="46220" b="813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100" name="Google Shape;100;p4"/>
          <p:cNvSpPr/>
          <p:nvPr/>
        </p:nvSpPr>
        <p:spPr>
          <a:xfrm>
            <a:off x="2282494" y="0"/>
            <a:ext cx="7870067" cy="6223647"/>
          </a:xfrm>
          <a:prstGeom prst="rect">
            <a:avLst/>
          </a:prstGeom>
          <a:solidFill>
            <a:schemeClr val="dk1">
              <a:alpha val="68627"/>
            </a:schemeClr>
          </a:solid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4"/>
          <p:cNvSpPr/>
          <p:nvPr/>
        </p:nvSpPr>
        <p:spPr>
          <a:xfrm>
            <a:off x="3160920" y="1145928"/>
            <a:ext cx="6113217" cy="4192749"/>
          </a:xfrm>
          <a:prstGeom prst="rect">
            <a:avLst/>
          </a:prstGeom>
          <a:noFill/>
          <a:ln w="38100" cap="flat" cmpd="sng">
            <a:solidFill>
              <a:srgbClr val="7DDD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7DDD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 txBox="1"/>
          <p:nvPr/>
        </p:nvSpPr>
        <p:spPr>
          <a:xfrm>
            <a:off x="4031637" y="1709224"/>
            <a:ext cx="5133471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pt-BR" sz="9600" b="1" i="0" u="none" strike="noStrike" cap="none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Pitch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" name="Google Shape;103;p4"/>
          <p:cNvSpPr txBox="1"/>
          <p:nvPr/>
        </p:nvSpPr>
        <p:spPr>
          <a:xfrm>
            <a:off x="4082194" y="3044414"/>
            <a:ext cx="4063174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pt-BR" sz="21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PROJETO APLICADO | PÓS-GRADUAÇÃO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04" name="Google Shape;104;p4"/>
          <p:cNvSpPr txBox="1"/>
          <p:nvPr/>
        </p:nvSpPr>
        <p:spPr>
          <a:xfrm>
            <a:off x="4082194" y="3913358"/>
            <a:ext cx="4270673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2000"/>
            </a:pPr>
            <a:r>
              <a:rPr lang="pt-BR" sz="20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Avaliação da Usabilidade e Eficácia da </a:t>
            </a:r>
            <a:r>
              <a:rPr lang="pt-BR" sz="2000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Yggdrasil</a:t>
            </a:r>
            <a:r>
              <a:rPr lang="pt-BR" sz="20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 </a:t>
            </a:r>
            <a:r>
              <a:rPr lang="pt-BR" sz="2000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Decision</a:t>
            </a:r>
            <a:r>
              <a:rPr lang="pt-BR" sz="20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 </a:t>
            </a:r>
            <a:r>
              <a:rPr lang="pt-BR" sz="2000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Forests</a:t>
            </a:r>
            <a:r>
              <a:rPr lang="pt-BR" sz="20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 (YDF) em Previsão de Dados para Contextos de empresas Data-</a:t>
            </a:r>
            <a:r>
              <a:rPr lang="pt-BR" sz="2000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Driven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Fluxograma: Terminação 22"/>
          <p:cNvSpPr/>
          <p:nvPr/>
        </p:nvSpPr>
        <p:spPr>
          <a:xfrm>
            <a:off x="8818282" y="1381758"/>
            <a:ext cx="239552" cy="91637"/>
          </a:xfrm>
          <a:prstGeom prst="flowChartTerminator">
            <a:avLst/>
          </a:prstGeom>
          <a:noFill/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Fluxograma: Terminação 23"/>
          <p:cNvSpPr/>
          <p:nvPr/>
        </p:nvSpPr>
        <p:spPr>
          <a:xfrm>
            <a:off x="8266370" y="1381758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Terminação 24"/>
          <p:cNvSpPr/>
          <p:nvPr/>
        </p:nvSpPr>
        <p:spPr>
          <a:xfrm>
            <a:off x="8542466" y="1381758"/>
            <a:ext cx="239552" cy="91637"/>
          </a:xfrm>
          <a:prstGeom prst="flowChartTerminator">
            <a:avLst/>
          </a:prstGeom>
          <a:noFill/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" name="Google Shape;188;p22"/>
          <p:cNvSpPr/>
          <p:nvPr/>
        </p:nvSpPr>
        <p:spPr>
          <a:xfrm>
            <a:off x="0" y="-11151"/>
            <a:ext cx="6008553" cy="686915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8" name="Google Shape;188;p22"/>
          <p:cNvSpPr/>
          <p:nvPr/>
        </p:nvSpPr>
        <p:spPr>
          <a:xfrm>
            <a:off x="6008554" y="-11151"/>
            <a:ext cx="6197434" cy="6880302"/>
          </a:xfrm>
          <a:prstGeom prst="rect">
            <a:avLst/>
          </a:prstGeom>
          <a:solidFill>
            <a:schemeClr val="dk1">
              <a:alpha val="75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1" name="Google Shape;191;p22"/>
          <p:cNvSpPr txBox="1"/>
          <p:nvPr/>
        </p:nvSpPr>
        <p:spPr>
          <a:xfrm>
            <a:off x="1082980" y="3698049"/>
            <a:ext cx="3706800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 futuro deste trabalho é a implementação e escalabilidade.</a:t>
            </a:r>
            <a:br>
              <a:rPr lang="pt-BR" sz="12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</a:br>
            <a:r>
              <a:rPr lang="pt-BR" sz="12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 XPE foi essencial ao me introduzir nesse universo e guiar o meu caminho.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89" name="Google Shape;189;p22"/>
          <p:cNvSpPr txBox="1"/>
          <p:nvPr/>
        </p:nvSpPr>
        <p:spPr>
          <a:xfrm>
            <a:off x="1082979" y="1285457"/>
            <a:ext cx="4592991" cy="1261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7DDD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06.</a:t>
            </a:r>
            <a:endParaRPr sz="1400" b="0" i="0" u="none" strike="noStrike" cap="none" dirty="0">
              <a:solidFill>
                <a:srgbClr val="7DDD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Próximos Passos</a:t>
            </a:r>
            <a:endParaRPr sz="3800" b="0" i="0" u="none" strike="noStrike" cap="none" dirty="0">
              <a:solidFill>
                <a:schemeClr val="accent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0" name="Google Shape;190;p22"/>
          <p:cNvSpPr txBox="1"/>
          <p:nvPr/>
        </p:nvSpPr>
        <p:spPr>
          <a:xfrm>
            <a:off x="1082980" y="3212997"/>
            <a:ext cx="4003500" cy="3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1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Qual a sua visão para o futuro da solução?</a:t>
            </a:r>
            <a:endParaRPr sz="1400" b="1" i="0" u="none" strike="noStrike" cap="none" dirty="0">
              <a:solidFill>
                <a:schemeClr val="lt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5" name="Conector reto 4"/>
          <p:cNvCxnSpPr/>
          <p:nvPr/>
        </p:nvCxnSpPr>
        <p:spPr>
          <a:xfrm flipH="1">
            <a:off x="6789751" y="1403171"/>
            <a:ext cx="11151" cy="427091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" name="Google Shape;194;p22"/>
          <p:cNvSpPr/>
          <p:nvPr/>
        </p:nvSpPr>
        <p:spPr>
          <a:xfrm>
            <a:off x="6533903" y="1795889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tx1">
              <a:lumMod val="95000"/>
              <a:lumOff val="5000"/>
            </a:schemeClr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5" name="Google Shape;195;p22"/>
          <p:cNvSpPr txBox="1"/>
          <p:nvPr/>
        </p:nvSpPr>
        <p:spPr>
          <a:xfrm>
            <a:off x="7274771" y="1724123"/>
            <a:ext cx="162681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Escalabilidade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6" name="Google Shape;196;p22"/>
          <p:cNvSpPr txBox="1"/>
          <p:nvPr/>
        </p:nvSpPr>
        <p:spPr>
          <a:xfrm>
            <a:off x="7274771" y="2032044"/>
            <a:ext cx="3406042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Computação distribu</a:t>
            </a:r>
            <a:r>
              <a:rPr lang="pt-BR" sz="12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ída, através da escalabilidade horizontal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7" name="Google Shape;197;p22"/>
          <p:cNvSpPr txBox="1"/>
          <p:nvPr/>
        </p:nvSpPr>
        <p:spPr>
          <a:xfrm>
            <a:off x="7274771" y="3132076"/>
            <a:ext cx="2294102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Ambiente de produção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8" name="Google Shape;198;p22"/>
          <p:cNvSpPr txBox="1"/>
          <p:nvPr/>
        </p:nvSpPr>
        <p:spPr>
          <a:xfrm>
            <a:off x="7274771" y="3439997"/>
            <a:ext cx="3406042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Aplicação pronta para uso para projetos reais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9" name="Google Shape;199;p22"/>
          <p:cNvSpPr txBox="1"/>
          <p:nvPr/>
        </p:nvSpPr>
        <p:spPr>
          <a:xfrm>
            <a:off x="7274770" y="4533506"/>
            <a:ext cx="352356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Ferramentas similares e </a:t>
            </a:r>
            <a:r>
              <a:rPr lang="pt-BR" sz="1600" b="0" i="0" u="none" strike="noStrike" cap="none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Deep</a:t>
            </a:r>
            <a:r>
              <a:rPr lang="pt-BR" sz="16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 learning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00" name="Google Shape;200;p22"/>
          <p:cNvSpPr txBox="1"/>
          <p:nvPr/>
        </p:nvSpPr>
        <p:spPr>
          <a:xfrm>
            <a:off x="7274771" y="4841427"/>
            <a:ext cx="3406042" cy="11264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Implementação de ferramentas paralelas para melhoria do modelo</a:t>
            </a: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</a:t>
            </a:r>
            <a:r>
              <a:rPr lang="pt-BR" sz="1200" b="0" i="0" u="none" strike="noStrike" cap="none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eep</a:t>
            </a:r>
            <a:r>
              <a:rPr lang="pt-BR" sz="12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 learning através da integração com o tensor </a:t>
            </a:r>
            <a:r>
              <a:rPr lang="pt-BR" sz="1200" b="0" i="0" u="none" strike="noStrike" cap="none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flow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6533903" y="3212997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2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93" name="Google Shape;193;p22"/>
          <p:cNvSpPr/>
          <p:nvPr/>
        </p:nvSpPr>
        <p:spPr>
          <a:xfrm>
            <a:off x="6533903" y="4617382"/>
            <a:ext cx="511696" cy="511696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4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3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8" name="Conector reto 17"/>
          <p:cNvCxnSpPr/>
          <p:nvPr/>
        </p:nvCxnSpPr>
        <p:spPr>
          <a:xfrm flipH="1">
            <a:off x="1" y="6090798"/>
            <a:ext cx="2031999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Google Shape;20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205;p2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205;p23"/>
          <p:cNvSpPr/>
          <p:nvPr/>
        </p:nvSpPr>
        <p:spPr>
          <a:xfrm>
            <a:off x="0" y="904150"/>
            <a:ext cx="12192000" cy="5378116"/>
          </a:xfrm>
          <a:prstGeom prst="rect">
            <a:avLst/>
          </a:prstGeom>
          <a:solidFill>
            <a:schemeClr val="dk1">
              <a:alpha val="2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3"/>
          <p:cNvSpPr txBox="1"/>
          <p:nvPr/>
        </p:nvSpPr>
        <p:spPr>
          <a:xfrm>
            <a:off x="4190999" y="3066931"/>
            <a:ext cx="3809999" cy="1052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8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Obrigado(a</a:t>
            </a:r>
            <a:r>
              <a:rPr lang="pt-BR" sz="4800" b="0" i="0" u="none" strike="noStrike" cap="none" dirty="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)!</a:t>
            </a:r>
            <a:endParaRPr sz="4800" b="0" i="0" u="none" strike="noStrike" cap="none" dirty="0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6" name="Conector reto 5"/>
          <p:cNvCxnSpPr/>
          <p:nvPr/>
        </p:nvCxnSpPr>
        <p:spPr>
          <a:xfrm flipH="1">
            <a:off x="0" y="904150"/>
            <a:ext cx="12192000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to 14"/>
          <p:cNvCxnSpPr/>
          <p:nvPr/>
        </p:nvCxnSpPr>
        <p:spPr>
          <a:xfrm flipH="1">
            <a:off x="-1" y="6282266"/>
            <a:ext cx="12192000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spaço Reservado para Imagem 2"/>
          <p:cNvPicPr>
            <a:picLocks noGrp="1" noChangeAspect="1"/>
          </p:cNvPicPr>
          <p:nvPr>
            <p:ph type="pic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6" b="1036"/>
          <a:stretch>
            <a:fillRect/>
          </a:stretch>
        </p:blipFill>
        <p:spPr>
          <a:xfrm>
            <a:off x="0" y="-50068"/>
            <a:ext cx="12542841" cy="6908067"/>
          </a:xfrm>
          <a:solidFill>
            <a:schemeClr val="lt1"/>
          </a:solidFill>
        </p:spPr>
      </p:pic>
      <p:sp>
        <p:nvSpPr>
          <p:cNvPr id="188" name="Google Shape;188;p22"/>
          <p:cNvSpPr/>
          <p:nvPr/>
        </p:nvSpPr>
        <p:spPr>
          <a:xfrm>
            <a:off x="2460149" y="1966219"/>
            <a:ext cx="10082692" cy="3240196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8" name="Google Shape;188;p22"/>
          <p:cNvSpPr/>
          <p:nvPr/>
        </p:nvSpPr>
        <p:spPr>
          <a:xfrm flipH="1">
            <a:off x="0" y="1966219"/>
            <a:ext cx="2460148" cy="324019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9" name="Google Shape;109;p5"/>
          <p:cNvSpPr txBox="1"/>
          <p:nvPr/>
        </p:nvSpPr>
        <p:spPr>
          <a:xfrm>
            <a:off x="172639" y="3170181"/>
            <a:ext cx="2156727" cy="812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tx1"/>
                </a:solidFill>
                <a:latin typeface="Radio Canada" pitchFamily="2" charset="0"/>
                <a:ea typeface="Tahoma" panose="020B0604030504040204" pitchFamily="34" charset="0"/>
                <a:cs typeface="Tahoma" panose="020B0604030504040204" pitchFamily="34" charset="0"/>
                <a:sym typeface="Trebuchet MS"/>
              </a:rPr>
              <a:t> Sumário</a:t>
            </a:r>
            <a:endParaRPr sz="3600" b="0" i="0" u="none" strike="noStrike" cap="none" dirty="0">
              <a:solidFill>
                <a:schemeClr val="tx1"/>
              </a:solidFill>
              <a:latin typeface="Radio Canada" pitchFamily="2" charset="0"/>
              <a:ea typeface="Tahoma" panose="020B0604030504040204" pitchFamily="34" charset="0"/>
              <a:cs typeface="Tahoma" panose="020B0604030504040204" pitchFamily="34" charset="0"/>
              <a:sym typeface="Trebuchet MS"/>
            </a:endParaRPr>
          </a:p>
        </p:txBody>
      </p:sp>
      <p:sp>
        <p:nvSpPr>
          <p:cNvPr id="20" name="Google Shape;110;p5"/>
          <p:cNvSpPr txBox="1"/>
          <p:nvPr/>
        </p:nvSpPr>
        <p:spPr>
          <a:xfrm>
            <a:off x="2754351" y="3455890"/>
            <a:ext cx="223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APRESENTAÇÃO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1" name="Google Shape;111;p5"/>
          <p:cNvSpPr txBox="1"/>
          <p:nvPr/>
        </p:nvSpPr>
        <p:spPr>
          <a:xfrm>
            <a:off x="2749653" y="3716088"/>
            <a:ext cx="1639367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Quem sou eu?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2" name="Google Shape;112;p5"/>
          <p:cNvSpPr/>
          <p:nvPr/>
        </p:nvSpPr>
        <p:spPr>
          <a:xfrm>
            <a:off x="2749653" y="2940060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01.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3" name="Google Shape;113;p5"/>
          <p:cNvSpPr txBox="1"/>
          <p:nvPr/>
        </p:nvSpPr>
        <p:spPr>
          <a:xfrm>
            <a:off x="4411233" y="3453602"/>
            <a:ext cx="1443194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PROBLEMA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4" name="Google Shape;114;p5"/>
          <p:cNvSpPr txBox="1"/>
          <p:nvPr/>
        </p:nvSpPr>
        <p:spPr>
          <a:xfrm>
            <a:off x="4411234" y="3717235"/>
            <a:ext cx="1339202" cy="350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Qual é a dor?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25" name="Google Shape;115;p5"/>
          <p:cNvSpPr/>
          <p:nvPr/>
        </p:nvSpPr>
        <p:spPr>
          <a:xfrm>
            <a:off x="4389020" y="2940060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02.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38" name="Google Shape;116;p5"/>
          <p:cNvSpPr txBox="1"/>
          <p:nvPr/>
        </p:nvSpPr>
        <p:spPr>
          <a:xfrm>
            <a:off x="5794932" y="3445056"/>
            <a:ext cx="1461643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SOLUÇÃO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39" name="Google Shape;117;p5"/>
          <p:cNvSpPr txBox="1"/>
          <p:nvPr/>
        </p:nvSpPr>
        <p:spPr>
          <a:xfrm>
            <a:off x="5790757" y="3716088"/>
            <a:ext cx="1553438" cy="609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 que eu proponho?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0" name="Google Shape;118;p5"/>
          <p:cNvSpPr/>
          <p:nvPr/>
        </p:nvSpPr>
        <p:spPr>
          <a:xfrm>
            <a:off x="5794932" y="2937338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03.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Google Shape;119;p5"/>
          <p:cNvSpPr txBox="1"/>
          <p:nvPr/>
        </p:nvSpPr>
        <p:spPr>
          <a:xfrm>
            <a:off x="7120439" y="3453602"/>
            <a:ext cx="1939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DIFERENCIAL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3" name="Google Shape;120;p5"/>
          <p:cNvSpPr txBox="1"/>
          <p:nvPr/>
        </p:nvSpPr>
        <p:spPr>
          <a:xfrm>
            <a:off x="7120440" y="3752856"/>
            <a:ext cx="1461416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 que a sua solução tem de especial?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4" name="Google Shape;121;p5"/>
          <p:cNvSpPr/>
          <p:nvPr/>
        </p:nvSpPr>
        <p:spPr>
          <a:xfrm>
            <a:off x="7120439" y="2940416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04.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5" name="Google Shape;122;p5"/>
          <p:cNvSpPr txBox="1"/>
          <p:nvPr/>
        </p:nvSpPr>
        <p:spPr>
          <a:xfrm>
            <a:off x="8669475" y="3453602"/>
            <a:ext cx="1370056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IMPACTO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6" name="Google Shape;123;p5"/>
          <p:cNvSpPr txBox="1"/>
          <p:nvPr/>
        </p:nvSpPr>
        <p:spPr>
          <a:xfrm>
            <a:off x="8687942" y="3761402"/>
            <a:ext cx="1506628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Quais são os impactos da minha solução?</a:t>
            </a:r>
            <a:endParaRPr sz="12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7" name="Google Shape;124;p5"/>
          <p:cNvSpPr/>
          <p:nvPr/>
        </p:nvSpPr>
        <p:spPr>
          <a:xfrm>
            <a:off x="8673878" y="2932637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pt-BR" sz="3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05.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125;p5"/>
          <p:cNvSpPr txBox="1"/>
          <p:nvPr/>
        </p:nvSpPr>
        <p:spPr>
          <a:xfrm>
            <a:off x="10034247" y="3473519"/>
            <a:ext cx="2078448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PRÓXIMOS PASSOS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9" name="Google Shape;126;p5"/>
          <p:cNvSpPr txBox="1"/>
          <p:nvPr/>
        </p:nvSpPr>
        <p:spPr>
          <a:xfrm>
            <a:off x="10057333" y="3739221"/>
            <a:ext cx="1499093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Qual a sua visão para o futuro </a:t>
            </a:r>
            <a:endParaRPr sz="14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da solução?</a:t>
            </a:r>
            <a:endParaRPr sz="1200" b="0" i="0" u="none" strike="noStrike" cap="none" dirty="0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Google Shape;127;p5"/>
          <p:cNvSpPr/>
          <p:nvPr/>
        </p:nvSpPr>
        <p:spPr>
          <a:xfrm>
            <a:off x="10037529" y="2932637"/>
            <a:ext cx="994222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bg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06.</a:t>
            </a:r>
            <a:endParaRPr sz="1400" b="0" i="0" u="none" strike="noStrike" cap="none">
              <a:solidFill>
                <a:schemeClr val="bg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3" name="Imagem 5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394" y="5481198"/>
            <a:ext cx="1504301" cy="925261"/>
          </a:xfrm>
          <a:prstGeom prst="rect">
            <a:avLst/>
          </a:prstGeom>
        </p:spPr>
      </p:pic>
      <p:cxnSp>
        <p:nvCxnSpPr>
          <p:cNvPr id="26" name="Conector reto 25"/>
          <p:cNvCxnSpPr/>
          <p:nvPr/>
        </p:nvCxnSpPr>
        <p:spPr>
          <a:xfrm flipH="1">
            <a:off x="1" y="5481198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5063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75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7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75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44;p6"/>
          <p:cNvSpPr/>
          <p:nvPr/>
        </p:nvSpPr>
        <p:spPr>
          <a:xfrm>
            <a:off x="0" y="0"/>
            <a:ext cx="3217333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33;g6b801bba70_0_92"/>
          <p:cNvSpPr txBox="1"/>
          <p:nvPr/>
        </p:nvSpPr>
        <p:spPr>
          <a:xfrm>
            <a:off x="5835933" y="1644081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7DDD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01.</a:t>
            </a:r>
            <a:endParaRPr sz="1400" b="0" i="0" u="none" strike="noStrike" cap="none" dirty="0">
              <a:solidFill>
                <a:srgbClr val="7DDD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Apresentação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5" name="Google Shape;134;g6b801bba70_0_92"/>
          <p:cNvSpPr txBox="1"/>
          <p:nvPr/>
        </p:nvSpPr>
        <p:spPr>
          <a:xfrm>
            <a:off x="5835932" y="3296677"/>
            <a:ext cx="4208834" cy="6524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Quem sou eu?</a:t>
            </a:r>
            <a:endParaRPr sz="1400" b="0" i="0" u="none" strike="noStrike" cap="none" dirty="0">
              <a:solidFill>
                <a:schemeClr val="dk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" name="Google Shape;135;g6b801bba70_0_92"/>
          <p:cNvSpPr txBox="1"/>
          <p:nvPr/>
        </p:nvSpPr>
        <p:spPr>
          <a:xfrm>
            <a:off x="5835932" y="3789185"/>
            <a:ext cx="4208834" cy="2733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30000"/>
              </a:lnSpc>
              <a:buSzPts val="1200"/>
            </a:pPr>
            <a:r>
              <a:rPr lang="pt-BR" sz="12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Eu sou Matheus Poletto, formado em Engenharia Civil, com um grande interesse pela área de dados, especialmente pela ciência de dados.</a:t>
            </a:r>
          </a:p>
          <a:p>
            <a:pPr lvl="0">
              <a:lnSpc>
                <a:spcPct val="130000"/>
              </a:lnSpc>
              <a:buSzPts val="1200"/>
            </a:pPr>
            <a:r>
              <a:rPr lang="pt-BR" sz="12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Tenho fascínio por entender como os dados funcionam, como se comportam e como podemos utilizá-los para gerar insights e soluções práticas.</a:t>
            </a:r>
          </a:p>
          <a:p>
            <a:pPr lvl="0">
              <a:lnSpc>
                <a:spcPct val="130000"/>
              </a:lnSpc>
              <a:buSzPts val="1200"/>
            </a:pPr>
            <a:r>
              <a:rPr lang="pt-BR" sz="1200" dirty="0">
                <a:solidFill>
                  <a:schemeClr val="dk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Sempre fui apaixonado por matemática, estatística e áreas correlatas, e encontrei na ciência de dados uma oportunidade de unir meu interesse com a possibilidade de me aprimorar continuamente e aplicar esse conhecimento de forma significativa.</a:t>
            </a:r>
            <a:endParaRPr sz="1200" b="0" i="0" u="none" strike="noStrike" cap="none" dirty="0">
              <a:solidFill>
                <a:schemeClr val="dk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394" y="5481198"/>
            <a:ext cx="1504301" cy="925261"/>
          </a:xfrm>
          <a:prstGeom prst="rect">
            <a:avLst/>
          </a:prstGeom>
        </p:spPr>
      </p:pic>
      <p:cxnSp>
        <p:nvCxnSpPr>
          <p:cNvPr id="22" name="Conector reto 21"/>
          <p:cNvCxnSpPr/>
          <p:nvPr/>
        </p:nvCxnSpPr>
        <p:spPr>
          <a:xfrm flipH="1">
            <a:off x="1" y="5481198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luxograma: Terminação 23"/>
          <p:cNvSpPr/>
          <p:nvPr/>
        </p:nvSpPr>
        <p:spPr>
          <a:xfrm>
            <a:off x="6443414" y="1478353"/>
            <a:ext cx="239552" cy="91637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Fluxograma: Terminação 24"/>
          <p:cNvSpPr/>
          <p:nvPr/>
        </p:nvSpPr>
        <p:spPr>
          <a:xfrm>
            <a:off x="5891502" y="1478353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Fluxograma: Terminação 25"/>
          <p:cNvSpPr/>
          <p:nvPr/>
        </p:nvSpPr>
        <p:spPr>
          <a:xfrm>
            <a:off x="6167598" y="1478353"/>
            <a:ext cx="239552" cy="91637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6842DDD-FE5F-52EE-F21D-4A0F63A61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3144" y="1782197"/>
            <a:ext cx="2800861" cy="27891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4" grpId="0"/>
      <p:bldP spid="15" grpId="0"/>
      <p:bldP spid="16" grpId="0"/>
      <p:bldP spid="24" grpId="0" animBg="1"/>
      <p:bldP spid="25" grpId="0" animBg="1"/>
      <p:bldP spid="2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6"/>
          <p:cNvSpPr>
            <a:spLocks noGrp="1"/>
          </p:cNvSpPr>
          <p:nvPr>
            <p:ph type="pic" idx="2"/>
          </p:nvPr>
        </p:nvSpPr>
        <p:spPr>
          <a:xfrm>
            <a:off x="179294" y="170328"/>
            <a:ext cx="11833412" cy="6517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370693" y="568336"/>
            <a:ext cx="11852031" cy="5721325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6"/>
          <p:cNvSpPr txBox="1"/>
          <p:nvPr/>
        </p:nvSpPr>
        <p:spPr>
          <a:xfrm>
            <a:off x="838480" y="1467172"/>
            <a:ext cx="3391556" cy="1692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7DDD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02.</a:t>
            </a:r>
            <a:endParaRPr sz="1400" b="0" i="0" u="none" strike="noStrike" cap="none" dirty="0">
              <a:solidFill>
                <a:srgbClr val="7DDD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Problema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rgbClr val="A9B6B6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Qual é a dor?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A9B6B6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46" name="Google Shape;146;p6"/>
          <p:cNvSpPr txBox="1"/>
          <p:nvPr/>
        </p:nvSpPr>
        <p:spPr>
          <a:xfrm>
            <a:off x="4151562" y="2162104"/>
            <a:ext cx="3782860" cy="34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30000"/>
              </a:lnSpc>
              <a:buSzPts val="1200"/>
            </a:pPr>
            <a:r>
              <a:rPr lang="pt-BR" sz="12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Na minha visão sobre a área de ciência de dados, e também em conversas com colegas, percebo que existem diversas funções que um cientista de dados pode desempenhar: desde o tratamento de dados, feature </a:t>
            </a:r>
            <a:r>
              <a:rPr lang="pt-BR" sz="1200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engineering</a:t>
            </a:r>
            <a:r>
              <a:rPr lang="pt-BR" sz="12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, criação de modelos de machine learning, até o aprimoramento, apresentação, implementação e outras atividades.</a:t>
            </a:r>
          </a:p>
          <a:p>
            <a:pPr lvl="0">
              <a:lnSpc>
                <a:spcPct val="130000"/>
              </a:lnSpc>
              <a:buSzPts val="1200"/>
            </a:pPr>
            <a:r>
              <a:rPr lang="pt-BR" sz="12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Entre todas essas funções, considero que a criação e o aprimoramento de modelos de machine learning estão no cerne da atuação de um cientista de dados.</a:t>
            </a:r>
          </a:p>
          <a:p>
            <a:pPr lvl="0">
              <a:lnSpc>
                <a:spcPct val="130000"/>
              </a:lnSpc>
              <a:buSzPts val="1200"/>
            </a:pPr>
            <a:r>
              <a:rPr lang="pt-BR" sz="12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Até o momento, os estudos têm fornecido uma boa base sobre os conceitos utilizados na construção dos modelos. Contudo, a grande questão é: como, na prática, um modelo é criado e aprimorado?</a:t>
            </a:r>
            <a:endParaRPr lang="pt-BR" sz="1200" b="0" i="0" u="none" strike="noStrike" cap="none" dirty="0">
              <a:solidFill>
                <a:schemeClr val="lt1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394" y="5481198"/>
            <a:ext cx="1504301" cy="925261"/>
          </a:xfrm>
          <a:prstGeom prst="rect">
            <a:avLst/>
          </a:prstGeom>
        </p:spPr>
      </p:pic>
      <p:sp>
        <p:nvSpPr>
          <p:cNvPr id="29" name="Fluxograma: Terminação 28"/>
          <p:cNvSpPr/>
          <p:nvPr/>
        </p:nvSpPr>
        <p:spPr>
          <a:xfrm>
            <a:off x="970355" y="323514"/>
            <a:ext cx="239552" cy="91637"/>
          </a:xfrm>
          <a:prstGeom prst="flowChartTerminator">
            <a:avLst/>
          </a:prstGeom>
          <a:noFill/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Terminação 29"/>
          <p:cNvSpPr/>
          <p:nvPr/>
        </p:nvSpPr>
        <p:spPr>
          <a:xfrm>
            <a:off x="418443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Terminação 30"/>
          <p:cNvSpPr/>
          <p:nvPr/>
        </p:nvSpPr>
        <p:spPr>
          <a:xfrm>
            <a:off x="694539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Google Shape;166;p20"/>
          <p:cNvSpPr/>
          <p:nvPr/>
        </p:nvSpPr>
        <p:spPr>
          <a:xfrm rot="5400000" flipH="1">
            <a:off x="-207370" y="1956799"/>
            <a:ext cx="1115440" cy="13618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46;p6"/>
          <p:cNvSpPr txBox="1"/>
          <p:nvPr/>
        </p:nvSpPr>
        <p:spPr>
          <a:xfrm>
            <a:off x="8160921" y="2162104"/>
            <a:ext cx="3060724" cy="572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30000"/>
              </a:lnSpc>
              <a:buSzPts val="1200"/>
            </a:pPr>
            <a:r>
              <a:rPr lang="pt-BR" sz="12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Essa é a ideia central que guiou o desenvolvimento deste trabalho.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cxnSp>
        <p:nvCxnSpPr>
          <p:cNvPr id="13" name="Conector reto 12"/>
          <p:cNvCxnSpPr/>
          <p:nvPr/>
        </p:nvCxnSpPr>
        <p:spPr>
          <a:xfrm flipH="1">
            <a:off x="970355" y="3159943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1665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B9B346B-153E-A4D8-B685-EAC4763E8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3511" y="0"/>
            <a:ext cx="6044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72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88;p22"/>
          <p:cNvSpPr/>
          <p:nvPr/>
        </p:nvSpPr>
        <p:spPr>
          <a:xfrm>
            <a:off x="9074109" y="0"/>
            <a:ext cx="3117891" cy="6858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3" name="Google Shape;153;p19"/>
          <p:cNvSpPr txBox="1"/>
          <p:nvPr/>
        </p:nvSpPr>
        <p:spPr>
          <a:xfrm>
            <a:off x="1083012" y="1603896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03.</a:t>
            </a:r>
            <a:endParaRPr sz="1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Solução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54" name="Google Shape;154;p19"/>
          <p:cNvSpPr txBox="1"/>
          <p:nvPr/>
        </p:nvSpPr>
        <p:spPr>
          <a:xfrm>
            <a:off x="1083012" y="3263911"/>
            <a:ext cx="4208834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 que eu proponho?</a:t>
            </a:r>
            <a:endParaRPr sz="1400" b="0" i="0" u="none" strike="noStrike" cap="none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1083012" y="3708113"/>
            <a:ext cx="4208834" cy="1772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 algn="r">
              <a:lnSpc>
                <a:spcPct val="130000"/>
              </a:lnSpc>
              <a:buSzPts val="1200"/>
            </a:pP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Como sou novo na área, optei por explorar uma ferramenta relativamente recente em vez de utilizar as já consolidadas, como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PyTorch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,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Scikit-learn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,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XGBoost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, entre outras. Decidi me aprofundar no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Yggdrasil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Decision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Forests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, especificamente no modelo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Gradient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Boosted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Decision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 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Tree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, para propor e experimentar uma abordagem inovadora na criação de modelos de machine learning.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6" name="Google Shape;156;p19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24996" r="24996"/>
          <a:stretch/>
        </p:blipFill>
        <p:spPr>
          <a:xfrm>
            <a:off x="6508886" y="573932"/>
            <a:ext cx="5075676" cy="5710136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15" name="Fluxograma: Terminação 14"/>
          <p:cNvSpPr/>
          <p:nvPr/>
        </p:nvSpPr>
        <p:spPr>
          <a:xfrm>
            <a:off x="970355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Fluxograma: Terminação 15"/>
          <p:cNvSpPr/>
          <p:nvPr/>
        </p:nvSpPr>
        <p:spPr>
          <a:xfrm>
            <a:off x="418443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Terminação 16"/>
          <p:cNvSpPr/>
          <p:nvPr/>
        </p:nvSpPr>
        <p:spPr>
          <a:xfrm>
            <a:off x="694539" y="323514"/>
            <a:ext cx="239552" cy="91637"/>
          </a:xfrm>
          <a:prstGeom prst="flowChartTerminator">
            <a:avLst/>
          </a:prstGeom>
          <a:solidFill>
            <a:srgbClr val="7DDD00"/>
          </a:solidFill>
          <a:ln w="12700">
            <a:solidFill>
              <a:srgbClr val="7DDD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Conector reto 10"/>
          <p:cNvCxnSpPr/>
          <p:nvPr/>
        </p:nvCxnSpPr>
        <p:spPr>
          <a:xfrm flipH="1">
            <a:off x="4764754" y="1264798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/>
          <p:nvPr/>
        </p:nvSpPr>
        <p:spPr>
          <a:xfrm>
            <a:off x="487828" y="609600"/>
            <a:ext cx="11361794" cy="563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 txBox="1"/>
          <p:nvPr/>
        </p:nvSpPr>
        <p:spPr>
          <a:xfrm>
            <a:off x="6524161" y="1603896"/>
            <a:ext cx="4208833" cy="153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rgbClr val="7DDD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04.</a:t>
            </a:r>
            <a:endParaRPr sz="1400" b="0" i="0" u="none" strike="noStrike" cap="none" dirty="0">
              <a:solidFill>
                <a:srgbClr val="7DDD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pt-BR" sz="36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Diferencial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0"/>
          <p:cNvSpPr txBox="1"/>
          <p:nvPr/>
        </p:nvSpPr>
        <p:spPr>
          <a:xfrm>
            <a:off x="6524161" y="3263911"/>
            <a:ext cx="4208834" cy="372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O que a sua solução tem de especial?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0"/>
          <p:cNvSpPr txBox="1"/>
          <p:nvPr/>
        </p:nvSpPr>
        <p:spPr>
          <a:xfrm>
            <a:off x="6524161" y="3708113"/>
            <a:ext cx="4208834" cy="22528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lnSpc>
                <a:spcPct val="130000"/>
              </a:lnSpc>
              <a:buSzPts val="1200"/>
            </a:pPr>
            <a:r>
              <a:rPr lang="pt-BR" sz="12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Este trabalho não apenas representa um primeiro contato com um </a:t>
            </a:r>
            <a:r>
              <a:rPr lang="pt-BR" sz="1200" dirty="0" err="1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learner</a:t>
            </a:r>
            <a:r>
              <a:rPr lang="pt-BR" sz="1200" dirty="0">
                <a:solidFill>
                  <a:schemeClr val="lt1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, mas também explora sua análise e aprimoramento, fornecendo uma base sólida para que cientistas de dados deem seus primeiros passos ou aperfeiçoem suas habilidades na análise e otimização de modelos. Em relação à biblioteca utilizada, como destacado na própria descrição, trata-se de uma solução moderna e concisa, projetada para facilitar sua aplicação prática em projetos de machine learning, de fácil aplicação.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0"/>
          <p:cNvSpPr/>
          <p:nvPr/>
        </p:nvSpPr>
        <p:spPr>
          <a:xfrm rot="5400000" flipH="1">
            <a:off x="-69892" y="3382001"/>
            <a:ext cx="1115440" cy="136186"/>
          </a:xfrm>
          <a:prstGeom prst="rect">
            <a:avLst/>
          </a:prstGeom>
          <a:solidFill>
            <a:srgbClr val="7DDD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3414" y="5450467"/>
            <a:ext cx="1504301" cy="925261"/>
          </a:xfrm>
          <a:prstGeom prst="rect">
            <a:avLst/>
          </a:prstGeom>
        </p:spPr>
      </p:pic>
      <p:cxnSp>
        <p:nvCxnSpPr>
          <p:cNvPr id="14" name="Conector reto 13"/>
          <p:cNvCxnSpPr/>
          <p:nvPr/>
        </p:nvCxnSpPr>
        <p:spPr>
          <a:xfrm flipH="1">
            <a:off x="9731853" y="943064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m 7">
            <a:extLst>
              <a:ext uri="{FF2B5EF4-FFF2-40B4-BE49-F238E27FC236}">
                <a16:creationId xmlns:a16="http://schemas.microsoft.com/office/drawing/2014/main" id="{67F272D4-ACCB-3763-5C39-D786C5575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1" y="1661367"/>
            <a:ext cx="5782307" cy="3535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/>
        </p:nvSpPr>
        <p:spPr>
          <a:xfrm>
            <a:off x="373426" y="2342913"/>
            <a:ext cx="2132012" cy="1692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05.</a:t>
            </a:r>
            <a:endParaRPr sz="1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800"/>
              <a:buFont typeface="Arial"/>
              <a:buNone/>
            </a:pPr>
            <a:r>
              <a:rPr lang="pt-BR" sz="38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Impacto</a:t>
            </a:r>
            <a:endParaRPr sz="38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 b="0" i="0" u="none" strike="noStrike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Como funciona o seu produto?</a:t>
            </a:r>
            <a:endParaRPr sz="1400" b="0" i="0" u="none" strike="noStrike" cap="none" dirty="0">
              <a:solidFill>
                <a:schemeClr val="tx1">
                  <a:lumMod val="95000"/>
                  <a:lumOff val="5000"/>
                </a:schemeClr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291" y="1814754"/>
            <a:ext cx="357755" cy="3490535"/>
          </a:xfrm>
          <a:prstGeom prst="rect">
            <a:avLst/>
          </a:prstGeom>
        </p:spPr>
      </p:pic>
      <p:pic>
        <p:nvPicPr>
          <p:cNvPr id="31" name="Imagem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3711" y="1814753"/>
            <a:ext cx="357755" cy="3490535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684" y="1813288"/>
            <a:ext cx="24172" cy="3492000"/>
          </a:xfrm>
          <a:prstGeom prst="rect">
            <a:avLst/>
          </a:prstGeom>
        </p:spPr>
      </p:pic>
      <p:sp>
        <p:nvSpPr>
          <p:cNvPr id="39" name="Google Shape;178;p21"/>
          <p:cNvSpPr txBox="1"/>
          <p:nvPr/>
        </p:nvSpPr>
        <p:spPr>
          <a:xfrm>
            <a:off x="4714848" y="1813288"/>
            <a:ext cx="4760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6000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1</a:t>
            </a:r>
            <a:endParaRPr sz="5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0" name="Google Shape;178;p21"/>
          <p:cNvSpPr txBox="1"/>
          <p:nvPr/>
        </p:nvSpPr>
        <p:spPr>
          <a:xfrm>
            <a:off x="7694074" y="1813288"/>
            <a:ext cx="4760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6000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2</a:t>
            </a:r>
            <a:endParaRPr sz="5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1" name="Google Shape;177;p21"/>
          <p:cNvSpPr txBox="1"/>
          <p:nvPr/>
        </p:nvSpPr>
        <p:spPr>
          <a:xfrm>
            <a:off x="2778876" y="2733705"/>
            <a:ext cx="2469876" cy="867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É uma solução de machine learning das melhores e será cada vez mais relevante no mercado.</a:t>
            </a:r>
            <a:endParaRPr sz="1200" b="0" i="0" u="none" strike="noStrike" cap="none" dirty="0">
              <a:solidFill>
                <a:srgbClr val="1A1F2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2" name="Google Shape;176;p21"/>
          <p:cNvSpPr txBox="1"/>
          <p:nvPr/>
        </p:nvSpPr>
        <p:spPr>
          <a:xfrm>
            <a:off x="2778876" y="2038315"/>
            <a:ext cx="1749373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Fácil aprendizado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43" name="Imagem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8629" y="1813288"/>
            <a:ext cx="24172" cy="3492000"/>
          </a:xfrm>
          <a:prstGeom prst="rect">
            <a:avLst/>
          </a:prstGeom>
        </p:spPr>
      </p:pic>
      <p:sp>
        <p:nvSpPr>
          <p:cNvPr id="44" name="Google Shape;178;p21"/>
          <p:cNvSpPr txBox="1"/>
          <p:nvPr/>
        </p:nvSpPr>
        <p:spPr>
          <a:xfrm>
            <a:off x="10755907" y="1813288"/>
            <a:ext cx="47606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6000" dirty="0">
                <a:solidFill>
                  <a:srgbClr val="6378B9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3</a:t>
            </a:r>
            <a:endParaRPr sz="5400" b="0" i="0" u="none" strike="noStrike" cap="none" dirty="0">
              <a:solidFill>
                <a:srgbClr val="6378B9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8" name="Google Shape;176;p21"/>
          <p:cNvSpPr txBox="1"/>
          <p:nvPr/>
        </p:nvSpPr>
        <p:spPr>
          <a:xfrm>
            <a:off x="5999847" y="2038315"/>
            <a:ext cx="174937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Biblioteca profunda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49" name="Google Shape;177;p21"/>
          <p:cNvSpPr txBox="1"/>
          <p:nvPr/>
        </p:nvSpPr>
        <p:spPr>
          <a:xfrm>
            <a:off x="9075865" y="2733705"/>
            <a:ext cx="2485658" cy="138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Já demonstrado em um benchmarking no próprio site, é a mais rápida ara treinar e para prever resultados, se comparada a qualquer outra soluçã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o.</a:t>
            </a:r>
            <a:endParaRPr sz="1200" b="0" i="0" u="none" strike="noStrike" cap="none" dirty="0">
              <a:solidFill>
                <a:srgbClr val="1A1F2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50" name="Google Shape;176;p21"/>
          <p:cNvSpPr txBox="1"/>
          <p:nvPr/>
        </p:nvSpPr>
        <p:spPr>
          <a:xfrm>
            <a:off x="9075865" y="2038315"/>
            <a:ext cx="174937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b="0" i="0" u="none" strike="noStrike" cap="none" dirty="0">
                <a:solidFill>
                  <a:srgbClr val="1A1F2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Ganho de produtividade</a:t>
            </a:r>
            <a:endParaRPr sz="1400" b="0" i="0" u="none" strike="noStrike" cap="none" dirty="0">
              <a:solidFill>
                <a:srgbClr val="00000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sp>
        <p:nvSpPr>
          <p:cNvPr id="51" name="Google Shape;177;p21"/>
          <p:cNvSpPr txBox="1"/>
          <p:nvPr/>
        </p:nvSpPr>
        <p:spPr>
          <a:xfrm>
            <a:off x="5999847" y="2733704"/>
            <a:ext cx="2469876" cy="2160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pt-BR" sz="1200" b="0" i="0" u="none" strike="noStrike" cap="none" dirty="0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Pode ser treinada com apenas um comando simples como </a:t>
            </a:r>
            <a:r>
              <a:rPr lang="pt-BR" sz="1200" b="0" i="0" u="none" strike="noStrike" cap="none" dirty="0" err="1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learner</a:t>
            </a:r>
            <a:r>
              <a:rPr lang="pt-BR" sz="1200" b="0" i="0" u="none" strike="noStrike" cap="none" dirty="0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 = </a:t>
            </a:r>
            <a:r>
              <a:rPr lang="pt-BR" sz="1200" b="0" i="0" u="none" strike="noStrike" cap="none" dirty="0" err="1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GradientBoostedTreesLearner</a:t>
            </a:r>
            <a:r>
              <a:rPr lang="pt-BR" sz="1200" b="0" i="0" u="none" strike="noStrike" cap="none" dirty="0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(</a:t>
            </a:r>
            <a:r>
              <a:rPr lang="pt-BR" sz="1200" b="0" i="0" u="none" strike="noStrike" cap="none" dirty="0" err="1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label</a:t>
            </a:r>
            <a:r>
              <a:rPr lang="pt-BR" sz="1200" b="0" i="0" u="none" strike="noStrike" cap="none" dirty="0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=“income”) e model = </a:t>
            </a:r>
            <a:r>
              <a:rPr lang="pt-BR" sz="1200" b="0" i="0" u="none" strike="noStrike" cap="none" dirty="0" err="1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learner.train</a:t>
            </a:r>
            <a:r>
              <a:rPr lang="pt-BR" sz="1200" b="0" i="0" u="none" strike="noStrike" cap="none" dirty="0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(</a:t>
            </a:r>
            <a:r>
              <a:rPr lang="pt-BR" sz="1200" b="0" i="0" u="none" strike="noStrike" cap="none" dirty="0" err="1">
                <a:solidFill>
                  <a:srgbClr val="000000"/>
                </a:solidFill>
                <a:latin typeface="Radio Canada" pitchFamily="2" charset="0"/>
                <a:ea typeface="Trebuchet MS"/>
                <a:cs typeface="Trebuchet MS"/>
                <a:sym typeface="Trebuchet MS"/>
              </a:rPr>
              <a:t>train</a:t>
            </a:r>
            <a:r>
              <a:rPr lang="pt-BR" sz="1200" dirty="0" err="1">
                <a:latin typeface="Radio Canada" pitchFamily="2" charset="0"/>
                <a:ea typeface="Trebuchet MS"/>
                <a:cs typeface="Trebuchet MS"/>
                <a:sym typeface="Trebuchet MS"/>
              </a:rPr>
              <a:t>_ds</a:t>
            </a:r>
            <a:r>
              <a:rPr lang="pt-BR" sz="1200" dirty="0">
                <a:latin typeface="Radio Canada" pitchFamily="2" charset="0"/>
                <a:ea typeface="Trebuchet MS"/>
                <a:cs typeface="Trebuchet MS"/>
                <a:sym typeface="Trebuchet MS"/>
              </a:rPr>
              <a:t>) até todas suas features e especificações, integrações com outras bibliotecas, etc.</a:t>
            </a:r>
            <a:endParaRPr sz="1200" b="0" i="0" u="none" strike="noStrike" cap="none" dirty="0">
              <a:solidFill>
                <a:srgbClr val="1A1F20"/>
              </a:solidFill>
              <a:latin typeface="Radio Canada" pitchFamily="2" charset="0"/>
              <a:ea typeface="Trebuchet MS"/>
              <a:cs typeface="Trebuchet MS"/>
              <a:sym typeface="Trebuchet MS"/>
            </a:endParaRPr>
          </a:p>
        </p:txBody>
      </p:sp>
      <p:pic>
        <p:nvPicPr>
          <p:cNvPr id="59" name="Imagem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816" y="5459861"/>
            <a:ext cx="1504301" cy="925261"/>
          </a:xfrm>
          <a:prstGeom prst="rect">
            <a:avLst/>
          </a:prstGeom>
        </p:spPr>
      </p:pic>
      <p:cxnSp>
        <p:nvCxnSpPr>
          <p:cNvPr id="62" name="Conector reto 61"/>
          <p:cNvCxnSpPr/>
          <p:nvPr/>
        </p:nvCxnSpPr>
        <p:spPr>
          <a:xfrm flipH="1">
            <a:off x="0" y="5921865"/>
            <a:ext cx="2460147" cy="0"/>
          </a:xfrm>
          <a:prstGeom prst="line">
            <a:avLst/>
          </a:prstGeom>
          <a:ln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ector reto 63"/>
          <p:cNvCxnSpPr/>
          <p:nvPr/>
        </p:nvCxnSpPr>
        <p:spPr>
          <a:xfrm flipH="1">
            <a:off x="7278130" y="859714"/>
            <a:ext cx="4913871" cy="5259"/>
          </a:xfrm>
          <a:prstGeom prst="line">
            <a:avLst/>
          </a:prstGeom>
          <a:ln w="12700">
            <a:solidFill>
              <a:srgbClr val="7DDD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Google Shape;162;p20"/>
          <p:cNvSpPr/>
          <p:nvPr/>
        </p:nvSpPr>
        <p:spPr>
          <a:xfrm>
            <a:off x="0" y="6694268"/>
            <a:ext cx="10479816" cy="1637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747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E8D2554-90FB-4B24-C50B-B76006FBE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3893" y="352927"/>
            <a:ext cx="6044214" cy="6152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28731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1204</TotalTime>
  <Words>717</Words>
  <Application>Microsoft Office PowerPoint</Application>
  <PresentationFormat>Widescreen</PresentationFormat>
  <Paragraphs>74</Paragraphs>
  <Slides>11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Radio Canada</vt:lpstr>
      <vt:lpstr>Trebuchet MS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lucas.fonseca@igti.edu.br</dc:creator>
  <cp:lastModifiedBy>Matheus Poletto</cp:lastModifiedBy>
  <cp:revision>58</cp:revision>
  <dcterms:created xsi:type="dcterms:W3CDTF">2019-09-06T18:34:24Z</dcterms:created>
  <dcterms:modified xsi:type="dcterms:W3CDTF">2025-01-20T22:41:31Z</dcterms:modified>
</cp:coreProperties>
</file>